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2"/>
  </p:notesMasterIdLst>
  <p:sldIdLst>
    <p:sldId id="256" r:id="rId2"/>
    <p:sldId id="258" r:id="rId3"/>
    <p:sldId id="260" r:id="rId4"/>
    <p:sldId id="297" r:id="rId5"/>
    <p:sldId id="298" r:id="rId6"/>
    <p:sldId id="299" r:id="rId7"/>
    <p:sldId id="300" r:id="rId8"/>
    <p:sldId id="301" r:id="rId9"/>
    <p:sldId id="302" r:id="rId10"/>
    <p:sldId id="266" r:id="rId11"/>
  </p:sldIdLst>
  <p:sldSz cx="9144000" cy="5143500" type="screen16x9"/>
  <p:notesSz cx="6858000" cy="9144000"/>
  <p:embeddedFontLst>
    <p:embeddedFont>
      <p:font typeface="Azeret Mono" pitchFamily="2" charset="0"/>
      <p:regular r:id="rId13"/>
      <p:bold r:id="rId14"/>
      <p:italic r:id="rId15"/>
      <p:boldItalic r:id="rId16"/>
    </p:embeddedFont>
    <p:embeddedFont>
      <p:font typeface="Bai Jamjuree" pitchFamily="2" charset="-34"/>
      <p:regular r:id="rId17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yesha Naveed" initials="AN" lastIdx="1" clrIdx="0">
    <p:extLst>
      <p:ext uri="{19B8F6BF-5375-455C-9EA6-DF929625EA0E}">
        <p15:presenceInfo xmlns:p15="http://schemas.microsoft.com/office/powerpoint/2012/main" userId="0b12247ff4065ac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581B9C-5E2D-4681-9913-39A5E51D87CC}">
  <a:tblStyle styleId="{93581B9C-5E2D-4681-9913-39A5E51D87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4378EA4-F94F-4F2B-897B-65F53D22D5B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2" d="100"/>
          <a:sy n="102" d="100"/>
        </p:scale>
        <p:origin x="-444" y="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1.fntdata" /><Relationship Id="rId18" Type="http://schemas.openxmlformats.org/officeDocument/2006/relationships/font" Target="fonts/font6.fntdata" /><Relationship Id="rId26" Type="http://schemas.openxmlformats.org/officeDocument/2006/relationships/presProps" Target="presProps.xml" /><Relationship Id="rId3" Type="http://schemas.openxmlformats.org/officeDocument/2006/relationships/slide" Target="slides/slide2.xml" /><Relationship Id="rId21" Type="http://schemas.openxmlformats.org/officeDocument/2006/relationships/font" Target="fonts/font9.fntdata" /><Relationship Id="rId7" Type="http://schemas.openxmlformats.org/officeDocument/2006/relationships/slide" Target="slides/slide6.xml" /><Relationship Id="rId12" Type="http://schemas.openxmlformats.org/officeDocument/2006/relationships/notesMaster" Target="notesMasters/notesMaster1.xml" /><Relationship Id="rId17" Type="http://schemas.openxmlformats.org/officeDocument/2006/relationships/font" Target="fonts/font5.fntdata" /><Relationship Id="rId25" Type="http://schemas.openxmlformats.org/officeDocument/2006/relationships/commentAuthors" Target="commentAuthors.xml" /><Relationship Id="rId2" Type="http://schemas.openxmlformats.org/officeDocument/2006/relationships/slide" Target="slides/slide1.xml" /><Relationship Id="rId16" Type="http://schemas.openxmlformats.org/officeDocument/2006/relationships/font" Target="fonts/font4.fntdata" /><Relationship Id="rId20" Type="http://schemas.openxmlformats.org/officeDocument/2006/relationships/font" Target="fonts/font8.fntdata" /><Relationship Id="rId29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font" Target="fonts/font12.fntdata" /><Relationship Id="rId5" Type="http://schemas.openxmlformats.org/officeDocument/2006/relationships/slide" Target="slides/slide4.xml" /><Relationship Id="rId15" Type="http://schemas.openxmlformats.org/officeDocument/2006/relationships/font" Target="fonts/font3.fntdata" /><Relationship Id="rId23" Type="http://schemas.openxmlformats.org/officeDocument/2006/relationships/font" Target="fonts/font11.fntdata" /><Relationship Id="rId28" Type="http://schemas.openxmlformats.org/officeDocument/2006/relationships/theme" Target="theme/theme1.xml" /><Relationship Id="rId10" Type="http://schemas.openxmlformats.org/officeDocument/2006/relationships/slide" Target="slides/slide9.xml" /><Relationship Id="rId19" Type="http://schemas.openxmlformats.org/officeDocument/2006/relationships/font" Target="fonts/font7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2.fntdata" /><Relationship Id="rId22" Type="http://schemas.openxmlformats.org/officeDocument/2006/relationships/font" Target="fonts/font10.fntdata" /><Relationship Id="rId27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1937552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e85a7f378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e85a7f378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e85a7f378f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e85a7f378f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8a9292ba82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8a9292ba82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 flipH="1">
            <a:off x="713225" y="1353950"/>
            <a:ext cx="3718500" cy="18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600">
                <a:latin typeface="Azeret Mono"/>
                <a:ea typeface="Azeret Mono"/>
                <a:cs typeface="Azeret Mono"/>
                <a:sym typeface="Azeret Mon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 flipH="1">
            <a:off x="713000" y="3215375"/>
            <a:ext cx="2209500" cy="7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89425" y="3286375"/>
            <a:ext cx="4585500" cy="13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006726" y="1934525"/>
            <a:ext cx="1085100" cy="93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9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13225" y="1082300"/>
            <a:ext cx="7717500" cy="10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5494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5494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>
            <a:spLocks noGrp="1"/>
          </p:cNvSpPr>
          <p:nvPr>
            <p:ph type="pic" idx="2"/>
          </p:nvPr>
        </p:nvSpPr>
        <p:spPr>
          <a:xfrm rot="10800000" flipH="1">
            <a:off x="-36150" y="-34400"/>
            <a:ext cx="9216300" cy="52299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1109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713225" y="2931225"/>
            <a:ext cx="3676500" cy="9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45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713225" y="3845050"/>
            <a:ext cx="3676500" cy="4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2" hasCustomPrompt="1"/>
          </p:nvPr>
        </p:nvSpPr>
        <p:spPr>
          <a:xfrm>
            <a:off x="1720643" y="1344633"/>
            <a:ext cx="6189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1636088" y="1944031"/>
            <a:ext cx="2882400" cy="29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3" hasCustomPrompt="1"/>
          </p:nvPr>
        </p:nvSpPr>
        <p:spPr>
          <a:xfrm>
            <a:off x="1720643" y="2482208"/>
            <a:ext cx="6189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4"/>
          </p:nvPr>
        </p:nvSpPr>
        <p:spPr>
          <a:xfrm>
            <a:off x="1636088" y="3081731"/>
            <a:ext cx="2882400" cy="29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5" hasCustomPrompt="1"/>
          </p:nvPr>
        </p:nvSpPr>
        <p:spPr>
          <a:xfrm>
            <a:off x="1720643" y="3619908"/>
            <a:ext cx="6189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6"/>
          </p:nvPr>
        </p:nvSpPr>
        <p:spPr>
          <a:xfrm>
            <a:off x="1636088" y="4219431"/>
            <a:ext cx="2882400" cy="29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7" hasCustomPrompt="1"/>
          </p:nvPr>
        </p:nvSpPr>
        <p:spPr>
          <a:xfrm>
            <a:off x="4710067" y="1344633"/>
            <a:ext cx="6189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8"/>
          </p:nvPr>
        </p:nvSpPr>
        <p:spPr>
          <a:xfrm>
            <a:off x="4625512" y="1944031"/>
            <a:ext cx="2882400" cy="29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9" hasCustomPrompt="1"/>
          </p:nvPr>
        </p:nvSpPr>
        <p:spPr>
          <a:xfrm>
            <a:off x="4710067" y="2482208"/>
            <a:ext cx="6189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3"/>
          </p:nvPr>
        </p:nvSpPr>
        <p:spPr>
          <a:xfrm>
            <a:off x="4625512" y="3081731"/>
            <a:ext cx="2882400" cy="29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4" hasCustomPrompt="1"/>
          </p:nvPr>
        </p:nvSpPr>
        <p:spPr>
          <a:xfrm>
            <a:off x="4710067" y="3619908"/>
            <a:ext cx="6189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5"/>
          </p:nvPr>
        </p:nvSpPr>
        <p:spPr>
          <a:xfrm>
            <a:off x="4625512" y="4219431"/>
            <a:ext cx="2882400" cy="29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zeret Mono"/>
              <a:buNone/>
              <a:defRPr sz="3100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zeret Mono"/>
              <a:buNone/>
              <a:defRPr sz="3100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zeret Mono"/>
              <a:buNone/>
              <a:defRPr sz="3100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zeret Mono"/>
              <a:buNone/>
              <a:defRPr sz="3100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zeret Mono"/>
              <a:buNone/>
              <a:defRPr sz="3100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zeret Mono"/>
              <a:buNone/>
              <a:defRPr sz="3100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zeret Mono"/>
              <a:buNone/>
              <a:defRPr sz="3100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zeret Mono"/>
              <a:buNone/>
              <a:defRPr sz="3100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zeret Mono"/>
              <a:buNone/>
              <a:defRPr sz="3100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8501"/>
            <a:ext cx="7717500" cy="3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Char char="●"/>
              <a:defRPr sz="12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Char char="○"/>
              <a:defRPr sz="12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Char char="■"/>
              <a:defRPr sz="12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Char char="●"/>
              <a:defRPr sz="12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Char char="○"/>
              <a:defRPr sz="12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Char char="■"/>
              <a:defRPr sz="12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Char char="●"/>
              <a:defRPr sz="12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Char char="○"/>
              <a:defRPr sz="12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Char char="■"/>
              <a:defRPr sz="12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9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3.xml" 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 /><Relationship Id="rId3" Type="http://schemas.openxmlformats.org/officeDocument/2006/relationships/image" Target="../media/image7.png" /><Relationship Id="rId7" Type="http://schemas.openxmlformats.org/officeDocument/2006/relationships/image" Target="../media/image11.pn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3.xml" /><Relationship Id="rId6" Type="http://schemas.openxmlformats.org/officeDocument/2006/relationships/image" Target="../media/image10.png" /><Relationship Id="rId5" Type="http://schemas.openxmlformats.org/officeDocument/2006/relationships/image" Target="../media/image9.png" /><Relationship Id="rId4" Type="http://schemas.openxmlformats.org/officeDocument/2006/relationships/image" Target="../media/image8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3.xml" /><Relationship Id="rId4" Type="http://schemas.openxmlformats.org/officeDocument/2006/relationships/image" Target="../media/image15.png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3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3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ctrTitle"/>
          </p:nvPr>
        </p:nvSpPr>
        <p:spPr>
          <a:xfrm flipH="1">
            <a:off x="713225" y="1353950"/>
            <a:ext cx="1813523" cy="8194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RAM</a:t>
            </a:r>
            <a:endParaRPr dirty="0"/>
          </a:p>
        </p:txBody>
      </p:sp>
      <p:pic>
        <p:nvPicPr>
          <p:cNvPr id="145" name="Google Shape;145;p27"/>
          <p:cNvPicPr preferRelativeResize="0"/>
          <p:nvPr/>
        </p:nvPicPr>
        <p:blipFill rotWithShape="1">
          <a:blip r:embed="rId3">
            <a:alphaModFix/>
          </a:blip>
          <a:srcRect t="7142" b="1282"/>
          <a:stretch/>
        </p:blipFill>
        <p:spPr>
          <a:xfrm flipH="1">
            <a:off x="3775250" y="186125"/>
            <a:ext cx="4830075" cy="4584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7"/>
          <p:cNvSpPr txBox="1">
            <a:spLocks noGrp="1"/>
          </p:cNvSpPr>
          <p:nvPr>
            <p:ph type="title"/>
          </p:nvPr>
        </p:nvSpPr>
        <p:spPr>
          <a:xfrm>
            <a:off x="713225" y="2931225"/>
            <a:ext cx="3676500" cy="9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THANKYOU</a:t>
            </a:r>
            <a:endParaRPr dirty="0"/>
          </a:p>
        </p:txBody>
      </p:sp>
      <p:pic>
        <p:nvPicPr>
          <p:cNvPr id="334" name="Google Shape;334;p37"/>
          <p:cNvPicPr preferRelativeResize="0"/>
          <p:nvPr/>
        </p:nvPicPr>
        <p:blipFill rotWithShape="1">
          <a:blip r:embed="rId3">
            <a:alphaModFix/>
          </a:blip>
          <a:srcRect r="6164"/>
          <a:stretch/>
        </p:blipFill>
        <p:spPr>
          <a:xfrm flipH="1">
            <a:off x="4389725" y="72350"/>
            <a:ext cx="4252450" cy="453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/>
          <p:nvPr/>
        </p:nvSpPr>
        <p:spPr>
          <a:xfrm>
            <a:off x="4693357" y="1250533"/>
            <a:ext cx="618900" cy="618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9"/>
          <p:cNvSpPr/>
          <p:nvPr/>
        </p:nvSpPr>
        <p:spPr>
          <a:xfrm>
            <a:off x="4693357" y="2397090"/>
            <a:ext cx="618900" cy="618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9"/>
          <p:cNvSpPr/>
          <p:nvPr/>
        </p:nvSpPr>
        <p:spPr>
          <a:xfrm>
            <a:off x="4693357" y="3534708"/>
            <a:ext cx="618900" cy="618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9"/>
          <p:cNvSpPr/>
          <p:nvPr/>
        </p:nvSpPr>
        <p:spPr>
          <a:xfrm>
            <a:off x="1703933" y="3534708"/>
            <a:ext cx="618900" cy="618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9"/>
          <p:cNvSpPr/>
          <p:nvPr/>
        </p:nvSpPr>
        <p:spPr>
          <a:xfrm>
            <a:off x="1703933" y="2397090"/>
            <a:ext cx="618900" cy="618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9"/>
          <p:cNvSpPr/>
          <p:nvPr/>
        </p:nvSpPr>
        <p:spPr>
          <a:xfrm>
            <a:off x="1703933" y="1250533"/>
            <a:ext cx="618900" cy="618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title" idx="2"/>
          </p:nvPr>
        </p:nvSpPr>
        <p:spPr>
          <a:xfrm>
            <a:off x="1720643" y="1344633"/>
            <a:ext cx="618900" cy="4062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subTitle" idx="1"/>
          </p:nvPr>
        </p:nvSpPr>
        <p:spPr>
          <a:xfrm>
            <a:off x="1636088" y="1944031"/>
            <a:ext cx="2882400" cy="299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68" name="Google Shape;168;p29"/>
          <p:cNvSpPr txBox="1">
            <a:spLocks noGrp="1"/>
          </p:cNvSpPr>
          <p:nvPr>
            <p:ph type="title" idx="3"/>
          </p:nvPr>
        </p:nvSpPr>
        <p:spPr>
          <a:xfrm>
            <a:off x="1720643" y="2482208"/>
            <a:ext cx="618900" cy="4062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subTitle" idx="4"/>
          </p:nvPr>
        </p:nvSpPr>
        <p:spPr>
          <a:xfrm>
            <a:off x="1636088" y="3081731"/>
            <a:ext cx="2882400" cy="299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Types</a:t>
            </a:r>
            <a:endParaRPr dirty="0"/>
          </a:p>
        </p:txBody>
      </p:sp>
      <p:sp>
        <p:nvSpPr>
          <p:cNvPr id="170" name="Google Shape;170;p29"/>
          <p:cNvSpPr txBox="1">
            <a:spLocks noGrp="1"/>
          </p:cNvSpPr>
          <p:nvPr>
            <p:ph type="title" idx="5"/>
          </p:nvPr>
        </p:nvSpPr>
        <p:spPr>
          <a:xfrm>
            <a:off x="1720643" y="3619908"/>
            <a:ext cx="618900" cy="4062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1" name="Google Shape;171;p29"/>
          <p:cNvSpPr txBox="1">
            <a:spLocks noGrp="1"/>
          </p:cNvSpPr>
          <p:nvPr>
            <p:ph type="subTitle" idx="6"/>
          </p:nvPr>
        </p:nvSpPr>
        <p:spPr>
          <a:xfrm>
            <a:off x="1636088" y="4219431"/>
            <a:ext cx="2882400" cy="299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SRAM</a:t>
            </a:r>
            <a:endParaRPr dirty="0"/>
          </a:p>
        </p:txBody>
      </p:sp>
      <p:sp>
        <p:nvSpPr>
          <p:cNvPr id="172" name="Google Shape;172;p29"/>
          <p:cNvSpPr txBox="1">
            <a:spLocks noGrp="1"/>
          </p:cNvSpPr>
          <p:nvPr>
            <p:ph type="title" idx="7"/>
          </p:nvPr>
        </p:nvSpPr>
        <p:spPr>
          <a:xfrm>
            <a:off x="4710067" y="1344633"/>
            <a:ext cx="618900" cy="4062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73" name="Google Shape;173;p29"/>
          <p:cNvSpPr txBox="1">
            <a:spLocks noGrp="1"/>
          </p:cNvSpPr>
          <p:nvPr>
            <p:ph type="subTitle" idx="8"/>
          </p:nvPr>
        </p:nvSpPr>
        <p:spPr>
          <a:xfrm>
            <a:off x="4625512" y="1944031"/>
            <a:ext cx="2882400" cy="299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Work</a:t>
            </a:r>
            <a:endParaRPr dirty="0"/>
          </a:p>
        </p:txBody>
      </p:sp>
      <p:sp>
        <p:nvSpPr>
          <p:cNvPr id="174" name="Google Shape;174;p29"/>
          <p:cNvSpPr txBox="1">
            <a:spLocks noGrp="1"/>
          </p:cNvSpPr>
          <p:nvPr>
            <p:ph type="title" idx="9"/>
          </p:nvPr>
        </p:nvSpPr>
        <p:spPr>
          <a:xfrm>
            <a:off x="4710067" y="2482208"/>
            <a:ext cx="618900" cy="4062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75" name="Google Shape;175;p29"/>
          <p:cNvSpPr txBox="1">
            <a:spLocks noGrp="1"/>
          </p:cNvSpPr>
          <p:nvPr>
            <p:ph type="subTitle" idx="13"/>
          </p:nvPr>
        </p:nvSpPr>
        <p:spPr>
          <a:xfrm>
            <a:off x="4625512" y="3081731"/>
            <a:ext cx="2882400" cy="299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DRAM</a:t>
            </a:r>
            <a:endParaRPr dirty="0"/>
          </a:p>
        </p:txBody>
      </p:sp>
      <p:sp>
        <p:nvSpPr>
          <p:cNvPr id="176" name="Google Shape;176;p29"/>
          <p:cNvSpPr txBox="1">
            <a:spLocks noGrp="1"/>
          </p:cNvSpPr>
          <p:nvPr>
            <p:ph type="title" idx="14"/>
          </p:nvPr>
        </p:nvSpPr>
        <p:spPr>
          <a:xfrm>
            <a:off x="4710067" y="3619908"/>
            <a:ext cx="618900" cy="4062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77" name="Google Shape;177;p29"/>
          <p:cNvSpPr txBox="1">
            <a:spLocks noGrp="1"/>
          </p:cNvSpPr>
          <p:nvPr>
            <p:ph type="subTitle" idx="15"/>
          </p:nvPr>
        </p:nvSpPr>
        <p:spPr>
          <a:xfrm>
            <a:off x="4625512" y="4219431"/>
            <a:ext cx="2882400" cy="299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Thankyou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/>
          <p:nvPr/>
        </p:nvSpPr>
        <p:spPr>
          <a:xfrm>
            <a:off x="873550" y="1770675"/>
            <a:ext cx="1278000" cy="12780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2" name="Google Shape;192;p31"/>
          <p:cNvPicPr preferRelativeResize="0"/>
          <p:nvPr/>
        </p:nvPicPr>
        <p:blipFill rotWithShape="1">
          <a:blip r:embed="rId3">
            <a:alphaModFix/>
          </a:blip>
          <a:srcRect l="1057" r="1057"/>
          <a:stretch/>
        </p:blipFill>
        <p:spPr>
          <a:xfrm flipH="1">
            <a:off x="4721388" y="-1938"/>
            <a:ext cx="4545675" cy="387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131329F-0B69-8EE1-80EB-3C1D9419B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INTRODUCTION:</a:t>
            </a:r>
            <a:endParaRPr lang="en-US" dirty="0"/>
          </a:p>
        </p:txBody>
      </p:sp>
      <p:sp>
        <p:nvSpPr>
          <p:cNvPr id="7" name="Google Shape;190;p31">
            <a:extLst>
              <a:ext uri="{FF2B5EF4-FFF2-40B4-BE49-F238E27FC236}">
                <a16:creationId xmlns:a16="http://schemas.microsoft.com/office/drawing/2014/main" id="{4B9F3023-8F3A-F85B-E03C-1FD077CF49E9}"/>
              </a:ext>
            </a:extLst>
          </p:cNvPr>
          <p:cNvSpPr txBox="1">
            <a:spLocks/>
          </p:cNvSpPr>
          <p:nvPr/>
        </p:nvSpPr>
        <p:spPr>
          <a:xfrm>
            <a:off x="941825" y="3438775"/>
            <a:ext cx="4585500" cy="13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zeret Mono"/>
              <a:buNone/>
              <a:defRPr sz="3400" b="0" i="0" u="none" strike="noStrike" cap="none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zeret Mono"/>
              <a:buNone/>
              <a:defRPr sz="3600" b="0" i="0" u="none" strike="noStrike" cap="none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zeret Mono"/>
              <a:buNone/>
              <a:defRPr sz="3600" b="0" i="0" u="none" strike="noStrike" cap="none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zeret Mono"/>
              <a:buNone/>
              <a:defRPr sz="3600" b="0" i="0" u="none" strike="noStrike" cap="none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zeret Mono"/>
              <a:buNone/>
              <a:defRPr sz="3600" b="0" i="0" u="none" strike="noStrike" cap="none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zeret Mono"/>
              <a:buNone/>
              <a:defRPr sz="3600" b="0" i="0" u="none" strike="noStrike" cap="none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zeret Mono"/>
              <a:buNone/>
              <a:defRPr sz="3600" b="0" i="0" u="none" strike="noStrike" cap="none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zeret Mono"/>
              <a:buNone/>
              <a:defRPr sz="3600" b="0" i="0" u="none" strike="noStrike" cap="none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zeret Mono"/>
              <a:buNone/>
              <a:defRPr sz="3600" b="0" i="0" u="none" strike="noStrike" cap="none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endParaRPr lang="en-GB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3225" y="1082300"/>
            <a:ext cx="7717500" cy="2937250"/>
          </a:xfrm>
        </p:spPr>
        <p:txBody>
          <a:bodyPr/>
          <a:lstStyle/>
          <a:p>
            <a:pPr marL="342900" lvl="0" indent="-342900">
              <a:spcBef>
                <a:spcPct val="20000"/>
              </a:spcBef>
              <a:buClrTx/>
              <a:buSzTx/>
              <a:buFont typeface="Arial" pitchFamily="34" charset="0"/>
              <a:buChar char="•"/>
            </a:pPr>
            <a:r>
              <a:rPr lang="en-US" sz="3200" kern="1200" dirty="0">
                <a:solidFill>
                  <a:schemeClr val="bg1"/>
                </a:solidFill>
                <a:latin typeface="Calibri"/>
                <a:ea typeface="+mn-ea"/>
                <a:cs typeface="+mn-cs"/>
              </a:rPr>
              <a:t>RAM stands for random accessed memory</a:t>
            </a:r>
          </a:p>
          <a:p>
            <a:pPr marL="342900" lvl="0" indent="-342900">
              <a:spcBef>
                <a:spcPct val="20000"/>
              </a:spcBef>
              <a:buClrTx/>
              <a:buSzTx/>
              <a:buFont typeface="Arial" pitchFamily="34" charset="0"/>
              <a:buChar char="•"/>
            </a:pPr>
            <a:r>
              <a:rPr lang="en-US" sz="3200" kern="1200" dirty="0">
                <a:solidFill>
                  <a:schemeClr val="bg1"/>
                </a:solidFill>
                <a:latin typeface="Calibri"/>
                <a:ea typeface="+mn-ea"/>
                <a:cs typeface="+mn-cs"/>
              </a:rPr>
              <a:t>RAM is a read/write memory</a:t>
            </a:r>
          </a:p>
          <a:p>
            <a:pPr marL="342900" lvl="0" indent="-342900">
              <a:spcBef>
                <a:spcPct val="20000"/>
              </a:spcBef>
              <a:buClrTx/>
              <a:buSzTx/>
              <a:buFont typeface="Arial" pitchFamily="34" charset="0"/>
              <a:buChar char="•"/>
            </a:pPr>
            <a:r>
              <a:rPr lang="en-US" sz="3200" kern="1200" dirty="0">
                <a:solidFill>
                  <a:schemeClr val="bg1"/>
                </a:solidFill>
                <a:latin typeface="Calibri"/>
                <a:ea typeface="+mn-ea"/>
                <a:cs typeface="+mn-cs"/>
              </a:rPr>
              <a:t>Also called main/primary memory</a:t>
            </a:r>
          </a:p>
          <a:p>
            <a:pPr marL="342900" lvl="0" indent="-342900">
              <a:spcBef>
                <a:spcPct val="20000"/>
              </a:spcBef>
              <a:buClrTx/>
              <a:buSzTx/>
              <a:buFont typeface="Arial" pitchFamily="34" charset="0"/>
              <a:buChar char="•"/>
            </a:pPr>
            <a:r>
              <a:rPr lang="en-US" sz="3200" kern="1200" dirty="0">
                <a:solidFill>
                  <a:schemeClr val="bg1"/>
                </a:solidFill>
                <a:latin typeface="Calibri"/>
                <a:ea typeface="+mn-ea"/>
                <a:cs typeface="+mn-cs"/>
              </a:rPr>
              <a:t>Internal memory of CPU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395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3225" y="1082300"/>
            <a:ext cx="7717500" cy="3318250"/>
          </a:xfrm>
        </p:spPr>
        <p:txBody>
          <a:bodyPr/>
          <a:lstStyle/>
          <a:p>
            <a:r>
              <a:rPr lang="en-US" sz="3200" dirty="0"/>
              <a:t>RAM is volatile memory</a:t>
            </a:r>
          </a:p>
          <a:p>
            <a:r>
              <a:rPr lang="en-US" sz="3200" dirty="0"/>
              <a:t>small, fast and expensive</a:t>
            </a:r>
          </a:p>
          <a:p>
            <a:pPr marL="342900" lvl="0" indent="-342900">
              <a:spcBef>
                <a:spcPct val="20000"/>
              </a:spcBef>
              <a:buClrTx/>
              <a:buSzTx/>
              <a:buFont typeface="Arial" pitchFamily="34" charset="0"/>
              <a:buChar char="•"/>
            </a:pPr>
            <a:endParaRPr lang="en-US" sz="3200" kern="1200" dirty="0">
              <a:solidFill>
                <a:schemeClr val="bg1"/>
              </a:solidFill>
              <a:latin typeface="Calibri"/>
              <a:ea typeface="+mn-ea"/>
              <a:cs typeface="+mn-cs"/>
            </a:endParaRP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266950"/>
            <a:ext cx="3698983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3498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RAM Works?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3225" y="1082300"/>
            <a:ext cx="7717500" cy="2632450"/>
          </a:xfrm>
        </p:spPr>
        <p:txBody>
          <a:bodyPr/>
          <a:lstStyle/>
          <a:p>
            <a:pPr marL="152400" indent="0">
              <a:buNone/>
            </a:pP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51013"/>
            <a:ext cx="1700213" cy="147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788319"/>
            <a:ext cx="1090613" cy="1395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712119"/>
            <a:ext cx="1011237" cy="1547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73096"/>
            <a:ext cx="1390650" cy="166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669" y="2085458"/>
            <a:ext cx="2395537" cy="32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874" y="2803477"/>
            <a:ext cx="1255713" cy="32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699009"/>
            <a:ext cx="1243013" cy="32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7023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3225" y="1082300"/>
            <a:ext cx="7717500" cy="3775450"/>
          </a:xfrm>
        </p:spPr>
        <p:txBody>
          <a:bodyPr/>
          <a:lstStyle/>
          <a:p>
            <a:pPr marL="152400" indent="0">
              <a:buNone/>
            </a:pP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200150"/>
            <a:ext cx="2232025" cy="938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5355771" y="2286000"/>
            <a:ext cx="816429" cy="9715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667000" y="2286000"/>
            <a:ext cx="609600" cy="9715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787" y="3409950"/>
            <a:ext cx="1622425" cy="706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380014"/>
            <a:ext cx="1627187" cy="706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4793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3225" y="1082300"/>
            <a:ext cx="7717500" cy="3242050"/>
          </a:xfrm>
        </p:spPr>
        <p:txBody>
          <a:bodyPr/>
          <a:lstStyle/>
          <a:p>
            <a:r>
              <a:rPr lang="en-US" sz="1800" dirty="0"/>
              <a:t>Stands for dynamic random access memory</a:t>
            </a:r>
          </a:p>
          <a:p>
            <a:r>
              <a:rPr lang="en-US" sz="1800" dirty="0"/>
              <a:t>Consists of transistors and capacitors</a:t>
            </a:r>
          </a:p>
          <a:p>
            <a:r>
              <a:rPr lang="en-US" sz="1800" dirty="0"/>
              <a:t>Recharged or refreshed </a:t>
            </a:r>
          </a:p>
          <a:p>
            <a:r>
              <a:rPr lang="en-US" sz="1800" dirty="0"/>
              <a:t>Slower than SRAM </a:t>
            </a:r>
          </a:p>
          <a:p>
            <a:r>
              <a:rPr lang="en-US" sz="1800" dirty="0"/>
              <a:t>Less expensive </a:t>
            </a:r>
          </a:p>
          <a:p>
            <a:r>
              <a:rPr lang="en-US" sz="1800" dirty="0"/>
              <a:t>More power consumption</a:t>
            </a:r>
          </a:p>
          <a:p>
            <a:r>
              <a:rPr lang="en-US" sz="1800" dirty="0"/>
              <a:t>Used as main memory</a:t>
            </a:r>
          </a:p>
          <a:p>
            <a:r>
              <a:rPr lang="en-US" sz="1800" dirty="0"/>
              <a:t>Memory doesn’t retain its contents</a:t>
            </a:r>
          </a:p>
          <a:p>
            <a:r>
              <a:rPr lang="en-US" sz="1800" dirty="0"/>
              <a:t>Size of DRAM is 1MB to 16MB</a:t>
            </a:r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004" y="666750"/>
            <a:ext cx="3341687" cy="3556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564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3225" y="1082300"/>
            <a:ext cx="7717500" cy="3546850"/>
          </a:xfrm>
        </p:spPr>
        <p:txBody>
          <a:bodyPr/>
          <a:lstStyle/>
          <a:p>
            <a:r>
              <a:rPr lang="en-US" sz="1800" dirty="0"/>
              <a:t>Stands for static random access memory</a:t>
            </a:r>
          </a:p>
          <a:p>
            <a:r>
              <a:rPr lang="en-US" sz="1800" dirty="0"/>
              <a:t>Consists of multiple transistors</a:t>
            </a:r>
          </a:p>
          <a:p>
            <a:r>
              <a:rPr lang="en-US" sz="1800" dirty="0"/>
              <a:t>No need to refresh </a:t>
            </a:r>
          </a:p>
          <a:p>
            <a:r>
              <a:rPr lang="en-US" sz="1800" dirty="0"/>
              <a:t>Memory retain its contents </a:t>
            </a:r>
          </a:p>
          <a:p>
            <a:r>
              <a:rPr lang="en-US" sz="1800" dirty="0"/>
              <a:t>Faster than DRAM</a:t>
            </a:r>
          </a:p>
          <a:p>
            <a:r>
              <a:rPr lang="en-US" sz="1800" dirty="0"/>
              <a:t>More expensive</a:t>
            </a:r>
          </a:p>
          <a:p>
            <a:r>
              <a:rPr lang="en-US" sz="1800" dirty="0"/>
              <a:t>Less power consumption than DRAM </a:t>
            </a:r>
          </a:p>
          <a:p>
            <a:r>
              <a:rPr lang="en-US" sz="1800" dirty="0"/>
              <a:t> used as </a:t>
            </a:r>
            <a:r>
              <a:rPr lang="en-US" sz="1800" dirty="0" err="1"/>
              <a:t>catche</a:t>
            </a:r>
            <a:r>
              <a:rPr lang="en-US" sz="1800" dirty="0"/>
              <a:t> memory </a:t>
            </a:r>
          </a:p>
          <a:p>
            <a:r>
              <a:rPr lang="en-US" sz="1800" dirty="0"/>
              <a:t>Size is 1GB to 2GB in smart phones and 4GB-16GB in computers</a:t>
            </a:r>
          </a:p>
          <a:p>
            <a:endParaRPr lang="en-US" sz="1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61949"/>
            <a:ext cx="2763838" cy="2509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6088131"/>
      </p:ext>
    </p:extLst>
  </p:cSld>
  <p:clrMapOvr>
    <a:masterClrMapping/>
  </p:clrMapOvr>
</p:sld>
</file>

<file path=ppt/theme/theme1.xml><?xml version="1.0" encoding="utf-8"?>
<a:theme xmlns:a="http://schemas.openxmlformats.org/drawingml/2006/main" name="Electronic Project Proposal by Slidesgo">
  <a:themeElements>
    <a:clrScheme name="Simple Light">
      <a:dk1>
        <a:srgbClr val="080E3C"/>
      </a:dk1>
      <a:lt1>
        <a:srgbClr val="FFFFFF"/>
      </a:lt1>
      <a:dk2>
        <a:srgbClr val="131B60"/>
      </a:dk2>
      <a:lt2>
        <a:srgbClr val="252279"/>
      </a:lt2>
      <a:accent1>
        <a:srgbClr val="254E86"/>
      </a:accent1>
      <a:accent2>
        <a:srgbClr val="55ACFF"/>
      </a:accent2>
      <a:accent3>
        <a:srgbClr val="3DC7CF"/>
      </a:accent3>
      <a:accent4>
        <a:srgbClr val="53F0E7"/>
      </a:accent4>
      <a:accent5>
        <a:srgbClr val="5DFEF4"/>
      </a:accent5>
      <a:accent6>
        <a:srgbClr val="CA13D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142</Words>
  <Application>Microsoft Office PowerPoint</Application>
  <PresentationFormat>On-screen Show (16:9)</PresentationFormat>
  <Paragraphs>47</Paragraphs>
  <Slides>10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Electronic Project Proposal by Slidesgo</vt:lpstr>
      <vt:lpstr>RAM</vt:lpstr>
      <vt:lpstr>Table of contents</vt:lpstr>
      <vt:lpstr>INTRODUCTION:</vt:lpstr>
      <vt:lpstr>PowerPoint Presentation</vt:lpstr>
      <vt:lpstr>PowerPoint Presentation</vt:lpstr>
      <vt:lpstr>How RAM Works?</vt:lpstr>
      <vt:lpstr>TYPES</vt:lpstr>
      <vt:lpstr>DRAM</vt:lpstr>
      <vt:lpstr>SRAM</vt:lpstr>
      <vt:lpstr>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RAM</dc:title>
  <cp:lastModifiedBy>Ayesha Naveed</cp:lastModifiedBy>
  <cp:revision>3</cp:revision>
  <dcterms:modified xsi:type="dcterms:W3CDTF">2024-10-07T14:45:37Z</dcterms:modified>
</cp:coreProperties>
</file>